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22"/>
  </p:notesMasterIdLst>
  <p:sldIdLst>
    <p:sldId id="256" r:id="rId3"/>
    <p:sldId id="275" r:id="rId4"/>
    <p:sldId id="257" r:id="rId5"/>
    <p:sldId id="309" r:id="rId6"/>
    <p:sldId id="304" r:id="rId7"/>
    <p:sldId id="282" r:id="rId8"/>
    <p:sldId id="305" r:id="rId9"/>
    <p:sldId id="290" r:id="rId10"/>
    <p:sldId id="301" r:id="rId11"/>
    <p:sldId id="283" r:id="rId12"/>
    <p:sldId id="299" r:id="rId13"/>
    <p:sldId id="286" r:id="rId14"/>
    <p:sldId id="287" r:id="rId15"/>
    <p:sldId id="293" r:id="rId16"/>
    <p:sldId id="294" r:id="rId17"/>
    <p:sldId id="292" r:id="rId18"/>
    <p:sldId id="307" r:id="rId19"/>
    <p:sldId id="310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4108" autoAdjust="0"/>
  </p:normalViewPr>
  <p:slideViewPr>
    <p:cSldViewPr snapToGrid="0">
      <p:cViewPr varScale="1">
        <p:scale>
          <a:sx n="84" d="100"/>
          <a:sy n="84" d="100"/>
        </p:scale>
        <p:origin x="-173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304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7250B-768F-9C45-98B6-33E33EE8A87A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B04A2-58A3-D449-9F19-D07BDA18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5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37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(11/12/15 11:16) -----</a:t>
            </a:r>
          </a:p>
          <a:p>
            <a:r>
              <a:rPr lang="en-US"/>
              <a:t>Multiple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79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(11/12/15 11:16) -----</a:t>
            </a:r>
          </a:p>
          <a:p>
            <a:r>
              <a:rPr lang="en-US"/>
              <a:t>Interface</a:t>
            </a:r>
          </a:p>
          <a:p>
            <a:r>
              <a:rPr lang="en-US"/>
              <a:t>Already has some program; easy integration</a:t>
            </a:r>
          </a:p>
          <a:p>
            <a:r>
              <a:rPr lang="en-US"/>
              <a:t>What are the existing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8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(11/12/15 11:16) -----</a:t>
            </a:r>
          </a:p>
          <a:p>
            <a:r>
              <a:rPr lang="en-US"/>
              <a:t>NMEC evaluation of Sciometrics</a:t>
            </a:r>
          </a:p>
          <a:p>
            <a:r>
              <a:rPr lang="en-US"/>
              <a:t>How did they do the evaluation</a:t>
            </a:r>
          </a:p>
          <a:p>
            <a:r>
              <a:rPr lang="en-US"/>
              <a:t>Signature-based research/baseline + handwriting</a:t>
            </a:r>
          </a:p>
          <a:p>
            <a:r>
              <a:rPr lang="en-US"/>
              <a:t>Frame of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0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7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7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note, this is not a hard decision: </a:t>
            </a:r>
          </a:p>
          <a:p>
            <a:r>
              <a:rPr lang="en-US" baseline="0" dirty="0" smtClean="0"/>
              <a:t>  Confidence values</a:t>
            </a:r>
          </a:p>
          <a:p>
            <a:r>
              <a:rPr lang="en-US" baseline="0" dirty="0" smtClean="0"/>
              <a:t>  Author similarity based on rank</a:t>
            </a:r>
          </a:p>
          <a:p>
            <a:r>
              <a:rPr lang="en-US" baseline="0" dirty="0" smtClean="0"/>
              <a:t>  Analyst can go through and parse most similar documents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(11/12/15 11:16) -----</a:t>
            </a:r>
          </a:p>
          <a:p>
            <a:r>
              <a:rPr lang="en-US"/>
              <a:t>Up front: exploit deep learning/machine learning within the context of recognition 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5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60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09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(11/12/15 11:16) -----</a:t>
            </a:r>
          </a:p>
          <a:p>
            <a:r>
              <a:rPr lang="en-US"/>
              <a:t>Scope: English</a:t>
            </a:r>
          </a:p>
          <a:p>
            <a:r>
              <a:rPr lang="en-US"/>
              <a:t>Within context of English text</a:t>
            </a:r>
          </a:p>
          <a:p>
            <a:endParaRPr lang="en-US"/>
          </a:p>
          <a:p>
            <a:r>
              <a:rPr lang="en-US"/>
              <a:t>Purely printed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B04A2-58A3-D449-9F19-D07BDA180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2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600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5957543"/>
            <a:ext cx="4637709" cy="483013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0" y="338621"/>
            <a:ext cx="4637709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74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0" y="5069648"/>
            <a:ext cx="4637709" cy="483013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06291" y="1597577"/>
            <a:ext cx="4637709" cy="6096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93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36643" y="66952"/>
            <a:ext cx="7441924" cy="60890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69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43" y="66952"/>
            <a:ext cx="7441924" cy="60890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58957"/>
            <a:ext cx="3886200" cy="491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58957"/>
            <a:ext cx="3886200" cy="491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030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396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27284"/>
            <a:ext cx="3868340" cy="4362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396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27284"/>
            <a:ext cx="3887391" cy="4362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36643" y="66952"/>
            <a:ext cx="7441924" cy="60890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557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43" y="66952"/>
            <a:ext cx="7441924" cy="60890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417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6139" y="6721476"/>
            <a:ext cx="55791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7F7F7F"/>
                </a:solidFill>
              </a:rPr>
              <a:t>In-Q-Tel Private—Do not disseminate without approval of In-Q-Tel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71791" y="6665843"/>
            <a:ext cx="129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CC82139-BA93-44F6-84CA-C1364406D194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233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06291" y="5984048"/>
            <a:ext cx="4637709" cy="483013"/>
          </a:xfrm>
        </p:spPr>
        <p:txBody>
          <a:bodyPr>
            <a:normAutofit/>
          </a:bodyPr>
          <a:lstStyle>
            <a:lvl1pPr marL="0" indent="0" algn="r">
              <a:buNone/>
              <a:defRPr sz="24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0" y="338621"/>
            <a:ext cx="4637709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27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160105" y="3545648"/>
            <a:ext cx="4637709" cy="483013"/>
          </a:xfrm>
        </p:spPr>
        <p:txBody>
          <a:bodyPr>
            <a:normAutofit/>
          </a:bodyPr>
          <a:lstStyle>
            <a:lvl1pPr marL="0" indent="0" algn="ctr">
              <a:buNone/>
              <a:defRPr sz="24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160106" y="2392709"/>
            <a:ext cx="4637709" cy="60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6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06289" y="5864779"/>
            <a:ext cx="4637709" cy="483013"/>
          </a:xfrm>
        </p:spPr>
        <p:txBody>
          <a:bodyPr>
            <a:normAutofit/>
          </a:bodyPr>
          <a:lstStyle>
            <a:lvl1pPr marL="0" indent="0" algn="r">
              <a:buNone/>
              <a:defRPr sz="24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06290" y="504274"/>
            <a:ext cx="4637709" cy="6096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64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80661"/>
            <a:ext cx="7886700" cy="519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2" descr="Lab41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" y="174590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655587" y="124743"/>
            <a:ext cx="748416" cy="50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3" y="6161088"/>
            <a:ext cx="673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92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2" descr="Lab41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4369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graves/handwriting.html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D*SCRIPT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 Identification </a:t>
            </a:r>
            <a:r>
              <a:rPr lang="en-US" dirty="0" smtClean="0"/>
              <a:t>for Handwritten Documents</a:t>
            </a:r>
          </a:p>
          <a:p>
            <a:r>
              <a:rPr lang="en-US" dirty="0" smtClean="0"/>
              <a:t>11/18/15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87" y="124743"/>
            <a:ext cx="748416" cy="5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80660"/>
            <a:ext cx="7886700" cy="55256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Preprocessing</a:t>
            </a:r>
          </a:p>
          <a:p>
            <a:pPr lvl="1"/>
            <a:r>
              <a:rPr lang="en-US" dirty="0" smtClean="0"/>
              <a:t>Scale normalization</a:t>
            </a:r>
          </a:p>
          <a:p>
            <a:pPr lvl="1"/>
            <a:r>
              <a:rPr lang="en-US" dirty="0" smtClean="0"/>
              <a:t>Line separation</a:t>
            </a:r>
          </a:p>
          <a:p>
            <a:pPr lvl="1"/>
            <a:r>
              <a:rPr lang="en-US" dirty="0" smtClean="0"/>
              <a:t>Text identification</a:t>
            </a:r>
          </a:p>
          <a:p>
            <a:r>
              <a:rPr lang="en-US" dirty="0" smtClean="0"/>
              <a:t>Deep learning requires lots of data</a:t>
            </a:r>
          </a:p>
          <a:p>
            <a:pPr lvl="1"/>
            <a:r>
              <a:rPr lang="en-US" dirty="0" smtClean="0"/>
              <a:t>How much data?</a:t>
            </a:r>
          </a:p>
          <a:p>
            <a:pPr lvl="2"/>
            <a:r>
              <a:rPr lang="en-US" i="1" dirty="0" smtClean="0"/>
              <a:t>problem complexity</a:t>
            </a:r>
            <a:r>
              <a:rPr lang="en-US" dirty="0" smtClean="0"/>
              <a:t> α </a:t>
            </a:r>
            <a:r>
              <a:rPr lang="en-US" i="1" dirty="0" smtClean="0">
                <a:sym typeface="Wingdings"/>
              </a:rPr>
              <a:t>parameters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i="1" dirty="0" smtClean="0">
                <a:sym typeface="Wingdings"/>
              </a:rPr>
              <a:t>parameters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α </a:t>
            </a:r>
            <a:r>
              <a:rPr lang="en-US" i="1" dirty="0" smtClean="0">
                <a:sym typeface="Wingdings"/>
              </a:rPr>
              <a:t>data required</a:t>
            </a:r>
            <a:endParaRPr lang="en-US" i="1" dirty="0" smtClean="0"/>
          </a:p>
          <a:p>
            <a:pPr lvl="1"/>
            <a:r>
              <a:rPr lang="en-US" dirty="0" smtClean="0"/>
              <a:t>Data augmentation</a:t>
            </a:r>
          </a:p>
          <a:p>
            <a:pPr lvl="2"/>
            <a:r>
              <a:rPr lang="en-US" dirty="0" smtClean="0"/>
              <a:t>W/R/T handwriting, this will be different:</a:t>
            </a:r>
            <a:br>
              <a:rPr lang="en-US" dirty="0" smtClean="0"/>
            </a:br>
            <a:r>
              <a:rPr lang="en-US" dirty="0" smtClean="0"/>
              <a:t>noise injection,</a:t>
            </a:r>
            <a:r>
              <a:rPr lang="en-US" dirty="0"/>
              <a:t> </a:t>
            </a:r>
            <a:r>
              <a:rPr lang="en-US" dirty="0" smtClean="0"/>
              <a:t>rotation and scale, skew, &amp; lighting</a:t>
            </a:r>
          </a:p>
          <a:p>
            <a:pPr lvl="2"/>
            <a:r>
              <a:rPr lang="en-US" dirty="0" smtClean="0"/>
              <a:t>Make sense for TDY to aid with this?</a:t>
            </a:r>
          </a:p>
          <a:p>
            <a:r>
              <a:rPr lang="en-US" dirty="0" smtClean="0"/>
              <a:t>Ingestion into machine learning algorithms:</a:t>
            </a:r>
          </a:p>
          <a:p>
            <a:pPr lvl="1"/>
            <a:r>
              <a:rPr lang="en-US" dirty="0" smtClean="0"/>
              <a:t>Patch segmentation</a:t>
            </a:r>
          </a:p>
          <a:p>
            <a:pPr lvl="1"/>
            <a:r>
              <a:rPr lang="en-US" dirty="0" smtClean="0"/>
              <a:t>Segment and normalization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Data Preprocessing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65" y="1139990"/>
            <a:ext cx="4494318" cy="11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Data Preprocessing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8484" y="737925"/>
            <a:ext cx="8761054" cy="5255060"/>
            <a:chOff x="148484" y="737926"/>
            <a:chExt cx="9419921" cy="6241383"/>
          </a:xfrm>
        </p:grpSpPr>
        <p:pic>
          <p:nvPicPr>
            <p:cNvPr id="8" name="Picture 7" descr="f04-03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84" y="737926"/>
              <a:ext cx="1670878" cy="2387354"/>
            </a:xfrm>
            <a:prstGeom prst="rect">
              <a:avLst/>
            </a:prstGeom>
          </p:spPr>
        </p:pic>
        <p:pic>
          <p:nvPicPr>
            <p:cNvPr id="9" name="Picture 8" descr="f04-039-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539" y="3267898"/>
              <a:ext cx="2577884" cy="155294"/>
            </a:xfrm>
            <a:prstGeom prst="rect">
              <a:avLst/>
            </a:prstGeom>
          </p:spPr>
        </p:pic>
        <p:pic>
          <p:nvPicPr>
            <p:cNvPr id="10" name="Picture 9" descr="test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150" y="1887720"/>
              <a:ext cx="1821141" cy="2602050"/>
            </a:xfrm>
            <a:prstGeom prst="rect">
              <a:avLst/>
            </a:prstGeom>
          </p:spPr>
        </p:pic>
        <p:pic>
          <p:nvPicPr>
            <p:cNvPr id="11" name="Picture 10" descr="f04-039-0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418" y="3531482"/>
              <a:ext cx="2513928" cy="174719"/>
            </a:xfrm>
            <a:prstGeom prst="rect">
              <a:avLst/>
            </a:prstGeom>
          </p:spPr>
        </p:pic>
        <p:pic>
          <p:nvPicPr>
            <p:cNvPr id="13" name="Picture 12" descr="a01-000u-01_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184" y="4959553"/>
              <a:ext cx="779161" cy="779161"/>
            </a:xfrm>
            <a:prstGeom prst="rect">
              <a:avLst/>
            </a:prstGeom>
          </p:spPr>
        </p:pic>
        <p:pic>
          <p:nvPicPr>
            <p:cNvPr id="14" name="Picture 13" descr="a01-000u-01_5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1147" y="5817609"/>
              <a:ext cx="641871" cy="641871"/>
            </a:xfrm>
            <a:prstGeom prst="rect">
              <a:avLst/>
            </a:prstGeom>
          </p:spPr>
        </p:pic>
        <p:pic>
          <p:nvPicPr>
            <p:cNvPr id="15" name="Picture 14" descr="a01-000u-01_8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682" y="5311077"/>
              <a:ext cx="727678" cy="727678"/>
            </a:xfrm>
            <a:prstGeom prst="rect">
              <a:avLst/>
            </a:prstGeom>
          </p:spPr>
        </p:pic>
        <p:sp>
          <p:nvSpPr>
            <p:cNvPr id="16" name="Bent Arrow 15"/>
            <p:cNvSpPr/>
            <p:nvPr/>
          </p:nvSpPr>
          <p:spPr>
            <a:xfrm rot="5400000">
              <a:off x="2385765" y="892377"/>
              <a:ext cx="1029827" cy="96102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ent Arrow 19"/>
            <p:cNvSpPr/>
            <p:nvPr/>
          </p:nvSpPr>
          <p:spPr>
            <a:xfrm rot="5400000">
              <a:off x="4769455" y="2194570"/>
              <a:ext cx="1029827" cy="96102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/>
            <p:cNvSpPr/>
            <p:nvPr/>
          </p:nvSpPr>
          <p:spPr>
            <a:xfrm rot="5400000">
              <a:off x="7256128" y="3857145"/>
              <a:ext cx="1029827" cy="96102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4475" y="3500861"/>
              <a:ext cx="1409946" cy="7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Raw Document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80707" y="4751572"/>
              <a:ext cx="1741630" cy="7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Find patches of writing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3276" y="4279555"/>
              <a:ext cx="21523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3) Segment and Normalize lines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77265" y="6211668"/>
              <a:ext cx="2391140" cy="767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) Extract line segments (CNN)</a:t>
              </a:r>
              <a:endParaRPr lang="en-US" dirty="0"/>
            </a:p>
          </p:txBody>
        </p:sp>
        <p:pic>
          <p:nvPicPr>
            <p:cNvPr id="26" name="Picture 25" descr="f04-039-02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387" y="3859571"/>
              <a:ext cx="2631293" cy="157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15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80660"/>
            <a:ext cx="7886700" cy="54430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Approach: </a:t>
            </a:r>
          </a:p>
          <a:p>
            <a:pPr lvl="1"/>
            <a:r>
              <a:rPr lang="en-US" dirty="0" smtClean="0"/>
              <a:t>Use Convolutional Neural Networks (CNN)s to generate features to compare test set authors to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Detailed Approach (machine </a:t>
            </a:r>
            <a:r>
              <a:rPr lang="en-US" dirty="0"/>
              <a:t>l</a:t>
            </a:r>
            <a:r>
              <a:rPr lang="en-US" dirty="0" smtClean="0"/>
              <a:t>earning in general):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Cut the document up into lines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Align the lines horizontally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Cut lines up into uniformly </a:t>
            </a:r>
            <a:br>
              <a:rPr lang="en-US" dirty="0" smtClean="0"/>
            </a:br>
            <a:r>
              <a:rPr lang="en-US" dirty="0" smtClean="0"/>
              <a:t>distributed shards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classifier to recognize </a:t>
            </a:r>
            <a:br>
              <a:rPr lang="en-US" dirty="0" smtClean="0"/>
            </a:br>
            <a:r>
              <a:rPr lang="en-US" dirty="0" smtClean="0"/>
              <a:t>set of authors from shards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trained classifier as a </a:t>
            </a:r>
            <a:br>
              <a:rPr lang="en-US" dirty="0" smtClean="0"/>
            </a:br>
            <a:r>
              <a:rPr lang="en-US" dirty="0" smtClean="0"/>
              <a:t>feature extractor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feature extractor as a </a:t>
            </a:r>
            <a:br>
              <a:rPr lang="en-US" dirty="0" smtClean="0"/>
            </a:br>
            <a:r>
              <a:rPr lang="en-US" dirty="0" smtClean="0"/>
              <a:t>means to distill images down </a:t>
            </a:r>
            <a:br>
              <a:rPr lang="en-US" dirty="0" smtClean="0"/>
            </a:br>
            <a:r>
              <a:rPr lang="en-US" dirty="0" smtClean="0"/>
              <a:t>to fixed dimensional descriptor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 1: State of the 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60" y="1892215"/>
            <a:ext cx="6584922" cy="1363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3020" b="27246"/>
          <a:stretch/>
        </p:blipFill>
        <p:spPr>
          <a:xfrm>
            <a:off x="5941668" y="3679013"/>
            <a:ext cx="1399291" cy="832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5929" y="3752009"/>
            <a:ext cx="12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br>
              <a:rPr lang="en-US" dirty="0" smtClean="0"/>
            </a:br>
            <a:r>
              <a:rPr lang="en-US" dirty="0" smtClean="0"/>
              <a:t>Shard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9981" y="4780363"/>
            <a:ext cx="39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Weights: </a:t>
            </a:r>
            <a:r>
              <a:rPr lang="en-US" dirty="0" err="1" smtClean="0"/>
              <a:t>Conv</a:t>
            </a:r>
            <a:r>
              <a:rPr lang="en-US" dirty="0" smtClean="0"/>
              <a:t> 1, </a:t>
            </a:r>
            <a:r>
              <a:rPr lang="en-US" dirty="0" err="1" smtClean="0"/>
              <a:t>Acc</a:t>
            </a:r>
            <a:r>
              <a:rPr lang="en-US" dirty="0" smtClean="0"/>
              <a:t>: ~70%, 1ks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622" y="5180681"/>
            <a:ext cx="4224378" cy="10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8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980660"/>
            <a:ext cx="7886700" cy="55256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Sequential modeling of handwriting</a:t>
            </a:r>
          </a:p>
          <a:p>
            <a:pPr lvl="1"/>
            <a:r>
              <a:rPr lang="en-US" dirty="0" smtClean="0"/>
              <a:t>Markov modeling</a:t>
            </a:r>
          </a:p>
          <a:p>
            <a:pPr lvl="2"/>
            <a:r>
              <a:rPr lang="en-US" dirty="0" smtClean="0"/>
              <a:t>Statistical &amp; state-based</a:t>
            </a:r>
          </a:p>
          <a:p>
            <a:pPr lvl="1"/>
            <a:r>
              <a:rPr lang="en-US" dirty="0" smtClean="0"/>
              <a:t>Recurrent networks</a:t>
            </a:r>
          </a:p>
          <a:p>
            <a:pPr lvl="2"/>
            <a:r>
              <a:rPr lang="en-US" dirty="0" smtClean="0"/>
              <a:t>Recent success using sequential information for various stylistic tasks: authorship style, translation</a:t>
            </a:r>
          </a:p>
          <a:p>
            <a:pPr lvl="2"/>
            <a:r>
              <a:rPr lang="en-US" dirty="0" smtClean="0">
                <a:hlinkClick r:id="rId3"/>
              </a:rPr>
              <a:t>Online handwriting stylistic recreations</a:t>
            </a:r>
            <a:endParaRPr lang="en-US" dirty="0" smtClean="0"/>
          </a:p>
          <a:p>
            <a:r>
              <a:rPr lang="en-US" dirty="0" smtClean="0"/>
              <a:t>Document level neural network inference</a:t>
            </a:r>
          </a:p>
          <a:p>
            <a:pPr lvl="1"/>
            <a:r>
              <a:rPr lang="en-US" dirty="0" smtClean="0"/>
              <a:t>Pass in the entire document, output an author</a:t>
            </a:r>
          </a:p>
          <a:p>
            <a:pPr lvl="1"/>
            <a:r>
              <a:rPr lang="en-US" dirty="0" smtClean="0"/>
              <a:t>Localization of specific attributes, indicative of author</a:t>
            </a:r>
          </a:p>
          <a:p>
            <a:r>
              <a:rPr lang="en-US" dirty="0" smtClean="0"/>
              <a:t>Additional Capabilities:</a:t>
            </a:r>
          </a:p>
          <a:p>
            <a:pPr lvl="1"/>
            <a:r>
              <a:rPr lang="en-US" dirty="0" smtClean="0"/>
              <a:t>Support for a variety of languages</a:t>
            </a:r>
          </a:p>
          <a:p>
            <a:pPr lvl="1"/>
            <a:r>
              <a:rPr lang="en-US" dirty="0" smtClean="0"/>
              <a:t>Multiple writers in a single document</a:t>
            </a:r>
          </a:p>
          <a:p>
            <a:pPr lvl="1"/>
            <a:r>
              <a:rPr lang="en-US" dirty="0" smtClean="0"/>
              <a:t>Writings in the margin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 2: Augment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31" y="4747847"/>
            <a:ext cx="1681052" cy="14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 3: Visualization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1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Determining parameter settings and tuning</a:t>
            </a:r>
          </a:p>
          <a:p>
            <a:pPr lvl="1"/>
            <a:r>
              <a:rPr lang="en-US" dirty="0" smtClean="0"/>
              <a:t>Identifying areas where algorithms will fail</a:t>
            </a:r>
          </a:p>
          <a:p>
            <a:r>
              <a:rPr lang="en-US" dirty="0" smtClean="0"/>
              <a:t>Public facing </a:t>
            </a:r>
          </a:p>
          <a:p>
            <a:pPr lvl="1"/>
            <a:r>
              <a:rPr lang="en-US" dirty="0" smtClean="0"/>
              <a:t>Technical blog(s)</a:t>
            </a:r>
          </a:p>
          <a:p>
            <a:pPr lvl="1"/>
            <a:r>
              <a:rPr lang="en-US" dirty="0" smtClean="0"/>
              <a:t>Academic paper</a:t>
            </a:r>
          </a:p>
          <a:p>
            <a:pPr lvl="2"/>
            <a:r>
              <a:rPr lang="en-US" dirty="0" smtClean="0"/>
              <a:t>IEEE International Conference on Machine Learning</a:t>
            </a:r>
          </a:p>
          <a:p>
            <a:pPr lvl="1"/>
            <a:r>
              <a:rPr lang="en-US" dirty="0" smtClean="0"/>
              <a:t>Open source code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4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Success metrics</a:t>
            </a:r>
          </a:p>
          <a:p>
            <a:pPr lvl="1"/>
            <a:r>
              <a:rPr lang="en-US" dirty="0" smtClean="0"/>
              <a:t>Performance evaluations</a:t>
            </a:r>
          </a:p>
          <a:p>
            <a:pPr lvl="1"/>
            <a:r>
              <a:rPr lang="en-US" dirty="0" smtClean="0"/>
              <a:t>Scenario adaptation</a:t>
            </a:r>
          </a:p>
          <a:p>
            <a:r>
              <a:rPr lang="en-US" dirty="0" smtClean="0"/>
              <a:t>Sponsor involvement</a:t>
            </a:r>
          </a:p>
          <a:p>
            <a:pPr lvl="1"/>
            <a:r>
              <a:rPr lang="en-US" dirty="0" smtClean="0"/>
              <a:t>Dataset procurement and support</a:t>
            </a:r>
          </a:p>
          <a:p>
            <a:pPr lvl="1"/>
            <a:r>
              <a:rPr lang="en-US" dirty="0" smtClean="0"/>
              <a:t>Temporary duty assignment expectations</a:t>
            </a:r>
          </a:p>
          <a:p>
            <a:pPr lvl="2"/>
            <a:r>
              <a:rPr lang="en-US" dirty="0" smtClean="0"/>
              <a:t>Timeframe (January/February)</a:t>
            </a:r>
          </a:p>
          <a:p>
            <a:pPr lvl="2"/>
            <a:r>
              <a:rPr lang="en-US" dirty="0" smtClean="0"/>
              <a:t>Developers from both I2C &amp; NMEC</a:t>
            </a:r>
          </a:p>
          <a:p>
            <a:pPr lvl="1"/>
            <a:r>
              <a:rPr lang="en-US" dirty="0" smtClean="0"/>
              <a:t>Subject matter expert interactions</a:t>
            </a:r>
          </a:p>
          <a:p>
            <a:pPr lvl="2"/>
            <a:r>
              <a:rPr lang="en-US" dirty="0" smtClean="0"/>
              <a:t>Algorithmic direction</a:t>
            </a:r>
          </a:p>
          <a:p>
            <a:pPr lvl="2"/>
            <a:r>
              <a:rPr lang="en-US" dirty="0" smtClean="0"/>
              <a:t>Visualization interface</a:t>
            </a:r>
          </a:p>
          <a:p>
            <a:pPr lvl="1"/>
            <a:r>
              <a:rPr lang="en-US" dirty="0" smtClean="0"/>
              <a:t>Continuous updates/conversations (weekly)</a:t>
            </a:r>
          </a:p>
          <a:p>
            <a:r>
              <a:rPr lang="en-US" dirty="0" smtClean="0"/>
              <a:t>Technology transfer</a:t>
            </a:r>
          </a:p>
          <a:p>
            <a:pPr lvl="1"/>
            <a:r>
              <a:rPr lang="en-US" dirty="0" smtClean="0"/>
              <a:t>Responsible POC for starting process</a:t>
            </a:r>
          </a:p>
          <a:p>
            <a:pPr lvl="1"/>
            <a:r>
              <a:rPr lang="en-US" dirty="0" smtClean="0"/>
              <a:t>Timeline to ingest software</a:t>
            </a:r>
          </a:p>
          <a:p>
            <a:pPr lvl="2"/>
            <a:r>
              <a:rPr lang="en-US" dirty="0" smtClean="0"/>
              <a:t>Software approvals</a:t>
            </a:r>
          </a:p>
          <a:p>
            <a:pPr lvl="1"/>
            <a:r>
              <a:rPr lang="en-US" dirty="0" smtClean="0"/>
              <a:t>Software training: support from IQT, Lab 41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0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211191"/>
              </p:ext>
            </p:extLst>
          </p:nvPr>
        </p:nvGraphicFramePr>
        <p:xfrm>
          <a:off x="628650" y="981075"/>
          <a:ext cx="7761636" cy="509924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87212"/>
                <a:gridCol w="2587212"/>
                <a:gridCol w="2587212"/>
              </a:tblGrid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(Range)</a:t>
                      </a:r>
                      <a:endParaRPr lang="en-US" dirty="0"/>
                    </a:p>
                  </a:txBody>
                  <a:tcPr/>
                </a:tc>
              </a:tr>
              <a:tr h="8061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Kickoff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HQ: IQT + Challenge Participants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18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Nov</a:t>
                      </a:r>
                      <a:r>
                        <a:rPr lang="en-US" baseline="0" dirty="0" smtClean="0"/>
                        <a:t> 19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</a:t>
                      </a:r>
                      <a:r>
                        <a:rPr lang="en-US" baseline="0" dirty="0" smtClean="0"/>
                        <a:t> Procurement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Nov 19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 Preprocessing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Dec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8061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Replicating</a:t>
                      </a:r>
                      <a:r>
                        <a:rPr lang="en-US" baseline="0" dirty="0" smtClean="0"/>
                        <a:t> State of the Art: CNNs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Jan 4 – Feb 1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1151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Algorithmic Improvements and Evaluation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Feb</a:t>
                      </a:r>
                      <a:r>
                        <a:rPr lang="en-US" baseline="0" dirty="0" smtClean="0"/>
                        <a:t> 1 – March 1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Discussion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87340" y="410634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TDYs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322386" y="3217348"/>
            <a:ext cx="244230" cy="2393462"/>
          </a:xfrm>
          <a:prstGeom prst="leftBrace">
            <a:avLst>
              <a:gd name="adj1" fmla="val 44333"/>
              <a:gd name="adj2" fmla="val 4632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Calendar Discussion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82402"/>
              </p:ext>
            </p:extLst>
          </p:nvPr>
        </p:nvGraphicFramePr>
        <p:xfrm>
          <a:off x="6656710" y="1946771"/>
          <a:ext cx="2487290" cy="26003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3645"/>
                <a:gridCol w="1243645"/>
              </a:tblGrid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Date (Range)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Kickoff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Nov</a:t>
                      </a:r>
                      <a:r>
                        <a:rPr lang="en-US" sz="1400" baseline="0" dirty="0" smtClean="0"/>
                        <a:t> 18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1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Begin Nov</a:t>
                      </a:r>
                      <a:r>
                        <a:rPr lang="en-US" sz="1400" baseline="0" dirty="0" smtClean="0"/>
                        <a:t> 19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2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Begin Nov 19</a:t>
                      </a:r>
                      <a:endParaRPr lang="en-US" sz="1400" dirty="0"/>
                    </a:p>
                  </a:txBody>
                  <a:tcPr>
                    <a:solidFill>
                      <a:srgbClr val="C2E0FD"/>
                    </a:solidFill>
                  </a:tcPr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Task 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Begin Dec</a:t>
                      </a:r>
                      <a:r>
                        <a:rPr lang="en-US" sz="1400" baseline="0" dirty="0" smtClean="0"/>
                        <a:t> 4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595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Deliverable 1</a:t>
                      </a:r>
                      <a:endParaRPr lang="en-US" sz="14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Jan 4 – Feb 1</a:t>
                      </a:r>
                      <a:endParaRPr lang="en-US" sz="1400" dirty="0"/>
                    </a:p>
                  </a:txBody>
                  <a:tcPr>
                    <a:solidFill>
                      <a:srgbClr val="FFFF00">
                        <a:alpha val="5000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Deliverable 2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Feb</a:t>
                      </a:r>
                      <a:r>
                        <a:rPr lang="en-US" sz="1400" baseline="0" dirty="0" smtClean="0"/>
                        <a:t> 1 – </a:t>
                      </a:r>
                      <a:r>
                        <a:rPr lang="en-US" sz="1400" baseline="0" dirty="0" smtClean="0"/>
                        <a:t>Mar 1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23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Deliverable 3</a:t>
                      </a:r>
                      <a:endParaRPr lang="en-US" sz="140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March 1</a:t>
                      </a:r>
                      <a:endParaRPr lang="en-US" sz="1400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0" y="927022"/>
            <a:ext cx="6607570" cy="4787664"/>
            <a:chOff x="-120963" y="927021"/>
            <a:chExt cx="6879735" cy="4923730"/>
          </a:xfrm>
        </p:grpSpPr>
        <p:grpSp>
          <p:nvGrpSpPr>
            <p:cNvPr id="2" name="Group 1"/>
            <p:cNvGrpSpPr/>
            <p:nvPr/>
          </p:nvGrpSpPr>
          <p:grpSpPr>
            <a:xfrm>
              <a:off x="-120963" y="927021"/>
              <a:ext cx="6879735" cy="4923730"/>
              <a:chOff x="0" y="836310"/>
              <a:chExt cx="7525663" cy="539239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836310"/>
                <a:ext cx="7525663" cy="274670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" y="3603352"/>
                <a:ext cx="7341552" cy="2625351"/>
              </a:xfrm>
              <a:prstGeom prst="rect">
                <a:avLst/>
              </a:prstGeom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423368" y="2524742"/>
              <a:ext cx="2147083" cy="58961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32474" y="1647886"/>
              <a:ext cx="2147083" cy="33381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33671" y="1996822"/>
              <a:ext cx="2147083" cy="10872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92443" y="4187746"/>
              <a:ext cx="336238" cy="3187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2796" y="4524000"/>
              <a:ext cx="2147083" cy="1087293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31277" y="4217982"/>
              <a:ext cx="2131962" cy="1118748"/>
            </a:xfrm>
            <a:prstGeom prst="rect">
              <a:avLst/>
            </a:prstGeom>
            <a:solidFill>
              <a:srgbClr val="FFBFBF">
                <a:alpha val="5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1277" y="5336730"/>
              <a:ext cx="861857" cy="272128"/>
            </a:xfrm>
            <a:prstGeom prst="rect">
              <a:avLst/>
            </a:prstGeom>
            <a:solidFill>
              <a:srgbClr val="FFBFBF">
                <a:alpha val="5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45022" y="4217982"/>
              <a:ext cx="241925" cy="1360639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46219" y="1694458"/>
              <a:ext cx="241925" cy="1360639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72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3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Programmatic: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Challenge Scope</a:t>
            </a:r>
          </a:p>
          <a:p>
            <a:pPr lvl="1"/>
            <a:r>
              <a:rPr lang="en-US" dirty="0" smtClean="0"/>
              <a:t>Milestones</a:t>
            </a:r>
          </a:p>
          <a:p>
            <a:r>
              <a:rPr lang="en-US" dirty="0" smtClean="0"/>
              <a:t>Milestone Expansion: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Technical approach</a:t>
            </a:r>
          </a:p>
          <a:p>
            <a:pPr lvl="1"/>
            <a:r>
              <a:rPr lang="en-US" dirty="0" smtClean="0"/>
              <a:t>Open problems</a:t>
            </a:r>
          </a:p>
          <a:p>
            <a:pPr lvl="1"/>
            <a:r>
              <a:rPr lang="en-US" dirty="0" smtClean="0"/>
              <a:t>Visual interface</a:t>
            </a:r>
          </a:p>
          <a:p>
            <a:r>
              <a:rPr lang="en-US" dirty="0" smtClean="0"/>
              <a:t>Discussion:</a:t>
            </a:r>
          </a:p>
          <a:p>
            <a:pPr lvl="1"/>
            <a:r>
              <a:rPr lang="en-US" dirty="0" smtClean="0"/>
              <a:t>Sponsor involvement</a:t>
            </a:r>
          </a:p>
          <a:p>
            <a:pPr lvl="1"/>
            <a:r>
              <a:rPr lang="en-US" dirty="0" smtClean="0"/>
              <a:t>Technology transfer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Problem: </a:t>
            </a:r>
          </a:p>
          <a:p>
            <a:pPr lvl="1"/>
            <a:r>
              <a:rPr lang="en-US" dirty="0" smtClean="0"/>
              <a:t>Identify the </a:t>
            </a:r>
            <a:r>
              <a:rPr lang="en-US" dirty="0"/>
              <a:t>author of a handwritten </a:t>
            </a:r>
            <a:r>
              <a:rPr lang="en-US" dirty="0" smtClean="0"/>
              <a:t>document</a:t>
            </a:r>
          </a:p>
          <a:p>
            <a:pPr lvl="2"/>
            <a:r>
              <a:rPr lang="en-US" dirty="0" smtClean="0"/>
              <a:t>Rank author similarity from query document to database</a:t>
            </a:r>
          </a:p>
          <a:p>
            <a:pPr lvl="2"/>
            <a:r>
              <a:rPr lang="en-US" dirty="0" smtClean="0"/>
              <a:t>Suggestions (not hard decisions) based on confidence 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Scalability: address large quantities of documents collected over long periods of time</a:t>
            </a:r>
          </a:p>
          <a:p>
            <a:pPr lvl="1"/>
            <a:r>
              <a:rPr lang="en-US" dirty="0" smtClean="0"/>
              <a:t>Automation: free limited SME personnel time and load</a:t>
            </a:r>
          </a:p>
          <a:p>
            <a:pPr lvl="1"/>
            <a:r>
              <a:rPr lang="en-US" dirty="0" smtClean="0"/>
              <a:t>Data pruning: focus SME attention on relevant documents</a:t>
            </a:r>
          </a:p>
          <a:p>
            <a:pPr lvl="1"/>
            <a:endParaRPr lang="en-US" dirty="0"/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Use deep learning to find features salient to ID author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25" y="815689"/>
            <a:ext cx="4563015" cy="291625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4791" y="877283"/>
            <a:ext cx="7886700" cy="2982047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on images</a:t>
            </a:r>
          </a:p>
          <a:p>
            <a:pPr lvl="1"/>
            <a:r>
              <a:rPr lang="en-US" dirty="0" smtClean="0"/>
              <a:t>2012 DL used for the </a:t>
            </a:r>
            <a:br>
              <a:rPr lang="en-US" dirty="0" smtClean="0"/>
            </a:br>
            <a:r>
              <a:rPr lang="en-US" dirty="0" smtClean="0"/>
              <a:t>first time on challenge</a:t>
            </a:r>
          </a:p>
          <a:p>
            <a:pPr lvl="1"/>
            <a:r>
              <a:rPr lang="en-US" dirty="0" smtClean="0"/>
              <a:t>Beats state of the art</a:t>
            </a:r>
            <a:br>
              <a:rPr lang="en-US" dirty="0" smtClean="0"/>
            </a:br>
            <a:r>
              <a:rPr lang="en-US" dirty="0" smtClean="0"/>
              <a:t>by a large 10% margin</a:t>
            </a:r>
          </a:p>
          <a:p>
            <a:pPr lvl="1"/>
            <a:r>
              <a:rPr lang="en-US" dirty="0" smtClean="0"/>
              <a:t>Bests human performance </a:t>
            </a:r>
            <a:br>
              <a:rPr lang="en-US" dirty="0" smtClean="0"/>
            </a:br>
            <a:r>
              <a:rPr lang="en-US" dirty="0" smtClean="0"/>
              <a:t>2/6 and 2/11 this year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on Deep Learning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74614" y="3638947"/>
            <a:ext cx="8371768" cy="298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Deep learning algorithms are best at feature extraction: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332" y="457575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081" y="457502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Learned 1</a:t>
            </a:r>
            <a:r>
              <a:rPr lang="en-US" baseline="30000" dirty="0" smtClean="0"/>
              <a:t>st</a:t>
            </a:r>
            <a:r>
              <a:rPr lang="en-US" dirty="0" smtClean="0"/>
              <a:t> Layer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1965" y="457430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Learned 2</a:t>
            </a:r>
            <a:r>
              <a:rPr lang="en-US" baseline="30000" dirty="0" smtClean="0"/>
              <a:t>nd</a:t>
            </a:r>
            <a:r>
              <a:rPr lang="en-US" dirty="0" smtClean="0"/>
              <a:t> Layer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968" y="5059274"/>
            <a:ext cx="1421299" cy="912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862" y="5059720"/>
            <a:ext cx="1709845" cy="903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3793" r="2155" b="5607"/>
          <a:stretch/>
        </p:blipFill>
        <p:spPr>
          <a:xfrm>
            <a:off x="6999344" y="5044136"/>
            <a:ext cx="1450495" cy="972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5" y="5053143"/>
            <a:ext cx="1732181" cy="10041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3240" y="457357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Feature Layer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217616" y="5353538"/>
            <a:ext cx="400538" cy="3419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171462" y="5353538"/>
            <a:ext cx="400538" cy="3419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486770" y="5314461"/>
            <a:ext cx="400538" cy="3419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Online versus offline handwriting</a:t>
            </a:r>
          </a:p>
          <a:p>
            <a:pPr lvl="1"/>
            <a:r>
              <a:rPr lang="en-US" dirty="0" smtClean="0"/>
              <a:t>Online – temporal data (i.e., as the writer is writing) is captured and modeled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Offline – no temporal data, just an image of writing</a:t>
            </a:r>
          </a:p>
          <a:p>
            <a:r>
              <a:rPr lang="en-US" dirty="0" smtClean="0"/>
              <a:t>Identification versus retrieval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Identification: 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Is a written document 1 of N known authors?</a:t>
            </a:r>
          </a:p>
          <a:p>
            <a:pPr lvl="1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Retrieval: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Are two written documents written by the same author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</a:p>
          <a:p>
            <a:r>
              <a:rPr lang="en-US" dirty="0" smtClean="0"/>
              <a:t>Preprocessing</a:t>
            </a:r>
          </a:p>
          <a:p>
            <a:pPr lvl="1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Normalization – changing the scale/skew/lighting so that machine algorithms can train/test</a:t>
            </a:r>
          </a:p>
          <a:p>
            <a:pPr lvl="1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Noise injection – noise TBD (discussion)</a:t>
            </a:r>
          </a:p>
          <a:p>
            <a:pPr lvl="1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Segmentation – taking relevant portions of the image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Augmentation – increasing dataset size by slightly modifying input in ways that are photorealistic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&amp;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7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846362" y="4529986"/>
            <a:ext cx="7205319" cy="163106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846363" y="2332913"/>
            <a:ext cx="5782268" cy="2026663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we are looking at</a:t>
            </a:r>
          </a:p>
          <a:p>
            <a:pPr lvl="1"/>
            <a:r>
              <a:rPr lang="en-US" dirty="0" smtClean="0"/>
              <a:t>Author text only in limited free form documents</a:t>
            </a:r>
          </a:p>
          <a:p>
            <a:r>
              <a:rPr lang="en-US" dirty="0" smtClean="0"/>
              <a:t>Areas of research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Scope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1946" y="5052385"/>
            <a:ext cx="1585170" cy="882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4B183"/>
                </a:solidFill>
              </a:rPr>
              <a:t>Feature Extraction</a:t>
            </a:r>
            <a:endParaRPr lang="en-US" dirty="0">
              <a:solidFill>
                <a:srgbClr val="F4B18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35596" y="5052385"/>
            <a:ext cx="1585170" cy="882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4B183"/>
                </a:solidFill>
              </a:rPr>
              <a:t>Retrieval Algorithms</a:t>
            </a:r>
            <a:endParaRPr lang="en-US" dirty="0">
              <a:solidFill>
                <a:srgbClr val="F4B183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304202" y="5349629"/>
            <a:ext cx="450333" cy="279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88183" y="5178489"/>
            <a:ext cx="105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Author</a:t>
            </a:r>
          </a:p>
          <a:p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501115" y="5348903"/>
            <a:ext cx="450333" cy="279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233191" y="4482699"/>
            <a:ext cx="753572" cy="279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60266" y="2422245"/>
            <a:ext cx="7102593" cy="1746705"/>
            <a:chOff x="360266" y="2422245"/>
            <a:chExt cx="7102593" cy="1746705"/>
          </a:xfrm>
        </p:grpSpPr>
        <p:sp>
          <p:nvSpPr>
            <p:cNvPr id="4" name="Rectangle 3"/>
            <p:cNvSpPr/>
            <p:nvPr/>
          </p:nvSpPr>
          <p:spPr>
            <a:xfrm>
              <a:off x="2071532" y="3278672"/>
              <a:ext cx="1585170" cy="882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CD66"/>
                  </a:solidFill>
                </a:rPr>
                <a:t>Data Preprocessing</a:t>
              </a:r>
              <a:endParaRPr lang="en-US" dirty="0">
                <a:solidFill>
                  <a:srgbClr val="00CD66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82" y="3286226"/>
              <a:ext cx="1585170" cy="882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CD66"/>
                  </a:solidFill>
                </a:rPr>
                <a:t>Classification Algorithms</a:t>
              </a:r>
              <a:endParaRPr lang="en-US" dirty="0">
                <a:solidFill>
                  <a:srgbClr val="00CD6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67687" y="351286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Author ID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881333" y="3584921"/>
              <a:ext cx="450333" cy="2792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709310" y="3565454"/>
              <a:ext cx="450333" cy="2792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11267" t="18774" r="9626" b="36848"/>
            <a:stretch/>
          </p:blipFill>
          <p:spPr>
            <a:xfrm>
              <a:off x="625488" y="3548892"/>
              <a:ext cx="841513" cy="58547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60266" y="2927381"/>
              <a:ext cx="1338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Handwriting</a:t>
              </a:r>
            </a:p>
            <a:p>
              <a:pPr algn="ctr"/>
              <a:r>
                <a:rPr lang="en-US" dirty="0" smtClean="0"/>
                <a:t>Sample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86439" y="2422245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Sets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 rot="5400000">
              <a:off x="4753372" y="2871158"/>
              <a:ext cx="450333" cy="2792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1267" t="18774" r="9626" b="36848"/>
          <a:stretch/>
        </p:blipFill>
        <p:spPr>
          <a:xfrm>
            <a:off x="597749" y="5160484"/>
            <a:ext cx="841513" cy="5854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1267" t="18774" r="9626" b="36848"/>
          <a:stretch/>
        </p:blipFill>
        <p:spPr>
          <a:xfrm>
            <a:off x="876242" y="5411965"/>
            <a:ext cx="841513" cy="5854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5507" y="4520959"/>
            <a:ext cx="133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Handwriting</a:t>
            </a:r>
          </a:p>
          <a:p>
            <a:pPr algn="ctr"/>
            <a:r>
              <a:rPr lang="en-US" dirty="0" smtClean="0"/>
              <a:t>Samples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89542" y="238695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CD66"/>
                </a:solidFill>
              </a:rPr>
              <a:t>Initial Work</a:t>
            </a:r>
            <a:endParaRPr lang="en-US" dirty="0">
              <a:solidFill>
                <a:srgbClr val="00CD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4856" y="4529987"/>
            <a:ext cx="16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Time Permitting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3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385800"/>
              </p:ext>
            </p:extLst>
          </p:nvPr>
        </p:nvGraphicFramePr>
        <p:xfrm>
          <a:off x="628650" y="981075"/>
          <a:ext cx="7761636" cy="509924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87212"/>
                <a:gridCol w="2587212"/>
                <a:gridCol w="2587212"/>
              </a:tblGrid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 (Range)</a:t>
                      </a:r>
                      <a:endParaRPr lang="en-US" dirty="0"/>
                    </a:p>
                  </a:txBody>
                  <a:tcPr/>
                </a:tc>
              </a:tr>
              <a:tr h="8061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Kickoff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HQ: IQT + Challenge Participants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18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Nov</a:t>
                      </a:r>
                      <a:r>
                        <a:rPr lang="en-US" baseline="0" dirty="0" smtClean="0"/>
                        <a:t> 19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</a:t>
                      </a:r>
                      <a:r>
                        <a:rPr lang="en-US" baseline="0" dirty="0" smtClean="0"/>
                        <a:t> Procurement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Nov 19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 Preprocessing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Begin Dec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</a:tr>
              <a:tr h="80615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Replicating</a:t>
                      </a:r>
                      <a:r>
                        <a:rPr lang="en-US" baseline="0" dirty="0" smtClean="0"/>
                        <a:t> State of the Art &amp; Evaluation: CNNs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Jan 4 – Feb 1</a:t>
                      </a:r>
                      <a:endParaRPr lang="en-US" dirty="0"/>
                    </a:p>
                  </a:txBody>
                  <a:tcPr/>
                </a:tc>
              </a:tr>
              <a:tr h="1151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Algorithmic Improvements:</a:t>
                      </a:r>
                    </a:p>
                    <a:p>
                      <a:pPr algn="ctr"/>
                      <a:r>
                        <a:rPr lang="en-US" dirty="0" smtClean="0"/>
                        <a:t>CNN+RNNs, CNN+HMMs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Feb</a:t>
                      </a:r>
                      <a:r>
                        <a:rPr lang="en-US" baseline="0" dirty="0" smtClean="0"/>
                        <a:t> 1 – March 1</a:t>
                      </a:r>
                      <a:endParaRPr lang="en-US" dirty="0"/>
                    </a:p>
                  </a:txBody>
                  <a:tcPr/>
                </a:tc>
              </a:tr>
              <a:tr h="4670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Deliverable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 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3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</a:p>
          <a:p>
            <a:pPr lvl="1"/>
            <a:r>
              <a:rPr lang="en-US" dirty="0" smtClean="0"/>
              <a:t>Data parsing methodologies</a:t>
            </a:r>
          </a:p>
          <a:p>
            <a:pPr lvl="1"/>
            <a:r>
              <a:rPr lang="en-US" dirty="0" smtClean="0"/>
              <a:t>Academic &amp; commercial</a:t>
            </a:r>
          </a:p>
          <a:p>
            <a:r>
              <a:rPr lang="en-US" dirty="0" smtClean="0"/>
              <a:t>Feature-based methodologies</a:t>
            </a:r>
          </a:p>
          <a:p>
            <a:pPr lvl="1"/>
            <a:r>
              <a:rPr lang="en-US" dirty="0" smtClean="0"/>
              <a:t>Statistical Hidden Markov Models (Pre-2010)</a:t>
            </a:r>
          </a:p>
          <a:p>
            <a:pPr lvl="2"/>
            <a:r>
              <a:rPr lang="en-US" dirty="0" smtClean="0"/>
              <a:t>Online &amp; offline</a:t>
            </a:r>
          </a:p>
          <a:p>
            <a:pPr lvl="2"/>
            <a:r>
              <a:rPr lang="en-US" dirty="0" smtClean="0"/>
              <a:t>Difficult to implement (no source)</a:t>
            </a:r>
          </a:p>
          <a:p>
            <a:pPr lvl="1"/>
            <a:r>
              <a:rPr lang="en-US" dirty="0" smtClean="0"/>
              <a:t>Convolutional Neural Networks (2014)</a:t>
            </a:r>
          </a:p>
          <a:p>
            <a:pPr lvl="2"/>
            <a:r>
              <a:rPr lang="en-US" dirty="0" smtClean="0"/>
              <a:t>Recent work on ICDAR datasets, claims ~90%</a:t>
            </a:r>
          </a:p>
          <a:p>
            <a:pPr lvl="1"/>
            <a:r>
              <a:rPr lang="en-US" dirty="0" smtClean="0"/>
              <a:t>Recurrent Networks (Recent)</a:t>
            </a:r>
          </a:p>
          <a:p>
            <a:pPr lvl="2"/>
            <a:r>
              <a:rPr lang="en-US" dirty="0" smtClean="0"/>
              <a:t>Previously applied to online handwriting recognition</a:t>
            </a:r>
          </a:p>
          <a:p>
            <a:pPr lvl="2"/>
            <a:r>
              <a:rPr lang="en-US" dirty="0" smtClean="0"/>
              <a:t>Applied to offline handwriting</a:t>
            </a:r>
            <a:r>
              <a:rPr lang="en-US" dirty="0"/>
              <a:t> </a:t>
            </a:r>
            <a:r>
              <a:rPr lang="en-US" dirty="0" smtClean="0"/>
              <a:t>with limited success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Literature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90" y="1437521"/>
            <a:ext cx="1140159" cy="506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862" y="1434888"/>
            <a:ext cx="2244515" cy="5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8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812252"/>
            <a:ext cx="7886700" cy="58051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Current work on IAM Handwriting Database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NMEC Dataset</a:t>
            </a:r>
            <a:endParaRPr lang="en-US" dirty="0"/>
          </a:p>
          <a:p>
            <a:pPr lvl="1"/>
            <a:r>
              <a:rPr lang="en-US" dirty="0" smtClean="0"/>
              <a:t>NMEC dataset</a:t>
            </a:r>
          </a:p>
          <a:p>
            <a:pPr lvl="2"/>
            <a:r>
              <a:rPr lang="en-US" dirty="0" smtClean="0"/>
              <a:t>15GB – How about </a:t>
            </a:r>
            <a:r>
              <a:rPr lang="en-US" dirty="0" err="1" smtClean="0"/>
              <a:t>unmanipulated</a:t>
            </a:r>
            <a:r>
              <a:rPr lang="en-US" dirty="0" smtClean="0"/>
              <a:t>/clean dataset?</a:t>
            </a:r>
          </a:p>
          <a:p>
            <a:pPr lvl="1"/>
            <a:r>
              <a:rPr lang="en-US" dirty="0" err="1" smtClean="0"/>
              <a:t>Imagemagick</a:t>
            </a:r>
            <a:r>
              <a:rPr lang="en-US" dirty="0" smtClean="0"/>
              <a:t> parameters for additive noise</a:t>
            </a:r>
            <a:endParaRPr lang="en-US" dirty="0"/>
          </a:p>
          <a:p>
            <a:r>
              <a:rPr lang="en-US" dirty="0" err="1"/>
              <a:t>Captricity</a:t>
            </a:r>
            <a:r>
              <a:rPr lang="en-US" dirty="0"/>
              <a:t> </a:t>
            </a:r>
            <a:r>
              <a:rPr lang="en-US" dirty="0" smtClean="0"/>
              <a:t>discussion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Dataset Procurement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09" y="1423743"/>
            <a:ext cx="2078438" cy="2577671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3217989" y="1238066"/>
            <a:ext cx="5218964" cy="329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 smtClean="0"/>
              <a:t>English corpus</a:t>
            </a:r>
          </a:p>
          <a:p>
            <a:pPr lvl="1"/>
            <a:r>
              <a:rPr lang="en-US" sz="2200" dirty="0" smtClean="0"/>
              <a:t>657 writer contributions</a:t>
            </a:r>
          </a:p>
          <a:p>
            <a:pPr lvl="1"/>
            <a:r>
              <a:rPr lang="en-US" sz="2200" dirty="0" smtClean="0"/>
              <a:t>1,539 pages of scanned text</a:t>
            </a:r>
          </a:p>
          <a:p>
            <a:pPr lvl="1"/>
            <a:r>
              <a:rPr lang="en-US" sz="2200" dirty="0" smtClean="0"/>
              <a:t>115,320 isolated &amp; labeled words</a:t>
            </a:r>
          </a:p>
          <a:p>
            <a:r>
              <a:rPr lang="en-US" sz="2600" dirty="0" smtClean="0"/>
              <a:t>Additional corpora: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89" y="3433748"/>
            <a:ext cx="911595" cy="833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956" y="3295127"/>
            <a:ext cx="1490022" cy="11104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8002" y="4348678"/>
            <a:ext cx="156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ICDAR 2015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3431" y="4326237"/>
            <a:ext cx="184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ICDAR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itProposal">
  <a:themeElements>
    <a:clrScheme name="Lab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C00000"/>
      </a:accent2>
      <a:accent3>
        <a:srgbClr val="E7E6E6"/>
      </a:accent3>
      <a:accent4>
        <a:srgbClr val="A5A5A5"/>
      </a:accent4>
      <a:accent5>
        <a:srgbClr val="ED7D31"/>
      </a:accent5>
      <a:accent6>
        <a:srgbClr val="0563C1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CBD84CEA-263D-4609-ABC9-8447B5DADBC0}" vid="{9C427A7A-273B-4F2A-BCB7-37C9BA94302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CBD84CEA-263D-4609-ABC9-8447B5DADBC0}" vid="{BC7DF155-F899-44B4-9ABE-59A823D7DB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InitProposal.potx</Template>
  <TotalTime>8366</TotalTime>
  <Words>1121</Words>
  <Application>Microsoft Macintosh PowerPoint</Application>
  <PresentationFormat>On-screen Show (4:3)</PresentationFormat>
  <Paragraphs>302</Paragraphs>
  <Slides>19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InitProposal</vt:lpstr>
      <vt:lpstr>Custom Design</vt:lpstr>
      <vt:lpstr>D*SCRIPT</vt:lpstr>
      <vt:lpstr>Agenda</vt:lpstr>
      <vt:lpstr>Introduction</vt:lpstr>
      <vt:lpstr>Background on Deep Learning</vt:lpstr>
      <vt:lpstr>Terminology &amp; Scope</vt:lpstr>
      <vt:lpstr>Challenge Scope</vt:lpstr>
      <vt:lpstr>Milestones</vt:lpstr>
      <vt:lpstr>Task 1: Literature Review</vt:lpstr>
      <vt:lpstr>Task 2: Dataset Procurement</vt:lpstr>
      <vt:lpstr>Task 3: Data Preprocessing</vt:lpstr>
      <vt:lpstr>Task 3: Data Preprocessing</vt:lpstr>
      <vt:lpstr>Deliverable 1: State of the Art</vt:lpstr>
      <vt:lpstr>Deliverable 2: Augment Technology</vt:lpstr>
      <vt:lpstr>Deliverable 3: Visualization</vt:lpstr>
      <vt:lpstr>Documentation</vt:lpstr>
      <vt:lpstr>Discussion</vt:lpstr>
      <vt:lpstr>Schedule Discussion</vt:lpstr>
      <vt:lpstr>Calendar Discussion</vt:lpstr>
      <vt:lpstr>Backup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475</cp:revision>
  <dcterms:created xsi:type="dcterms:W3CDTF">2015-04-20T20:04:02Z</dcterms:created>
  <dcterms:modified xsi:type="dcterms:W3CDTF">2015-11-18T05:03:42Z</dcterms:modified>
</cp:coreProperties>
</file>